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06" r:id="rId2"/>
    <p:sldId id="603" r:id="rId3"/>
    <p:sldId id="308" r:id="rId4"/>
    <p:sldId id="604" r:id="rId5"/>
    <p:sldId id="620" r:id="rId6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73" autoAdjust="0"/>
  </p:normalViewPr>
  <p:slideViewPr>
    <p:cSldViewPr>
      <p:cViewPr varScale="1">
        <p:scale>
          <a:sx n="105" d="100"/>
          <a:sy n="105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3200" b="1" dirty="0" smtClean="0">
              <a:latin typeface="Calibri" pitchFamily="34" charset="0"/>
            </a:rPr>
            <a:t>Struktura</a:t>
          </a:r>
          <a:r>
            <a:rPr lang="pl-PL" sz="3200" b="1" baseline="0" dirty="0" smtClean="0">
              <a:latin typeface="Calibri" pitchFamily="34" charset="0"/>
            </a:rPr>
            <a:t> SZOOP</a:t>
          </a:r>
          <a:endParaRPr lang="pl-PL" sz="32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Szczegółowy opis osi priorytetowych i poszczególnych działań</a:t>
          </a:r>
          <a:endParaRPr lang="pl-PL" sz="1400" dirty="0">
            <a:solidFill>
              <a:schemeClr val="tx1"/>
            </a:solidFill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/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400" dirty="0" smtClean="0"/>
            <a:t>Indykatywny plan finansowy, czyli konkretne kwoty, które przypisane są poszczególnym osiom </a:t>
          </a:r>
          <a:endParaRPr lang="pl-PL" sz="1400" dirty="0"/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/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400" dirty="0" smtClean="0"/>
            <a:t>Wymiar terytorialny prowadzonej interwencji – kwestie związane z </a:t>
          </a:r>
          <a:br>
            <a:rPr lang="pl-PL" sz="1400" dirty="0" smtClean="0"/>
          </a:br>
          <a:r>
            <a:rPr lang="pl-PL" sz="1400" dirty="0" smtClean="0"/>
            <a:t>ZIT-</a:t>
          </a:r>
          <a:r>
            <a:rPr lang="pl-PL" sz="1400" dirty="0" err="1" smtClean="0"/>
            <a:t>ami</a:t>
          </a:r>
          <a:r>
            <a:rPr lang="pl-PL" sz="1400" dirty="0" smtClean="0"/>
            <a:t> , rewitalizacją i obszarami wiejskimi</a:t>
          </a:r>
          <a:endParaRPr lang="pl-PL" sz="1400" dirty="0"/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/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/>
        </a:p>
      </dgm:t>
    </dgm:pt>
    <dgm:pt modelId="{0723D9D1-043B-4E87-A1E4-7437AC9CAF6F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400" dirty="0" smtClean="0"/>
            <a:t>Wykaz niezbędnych dokumentów towarzyszących realizacji programu</a:t>
          </a:r>
          <a:endParaRPr lang="pl-PL" sz="1400" dirty="0"/>
        </a:p>
      </dgm:t>
    </dgm:pt>
    <dgm:pt modelId="{A3CD25C7-8114-4096-9AB4-4648CF12F9C2}" type="parTrans" cxnId="{2BE19A7E-44C2-4E55-B93A-339EEC1EEEAC}">
      <dgm:prSet custT="1"/>
      <dgm:spPr/>
      <dgm:t>
        <a:bodyPr/>
        <a:lstStyle/>
        <a:p>
          <a:endParaRPr lang="pl-PL" sz="700"/>
        </a:p>
      </dgm:t>
    </dgm:pt>
    <dgm:pt modelId="{C9365CCE-EE12-4822-B82B-40E053C3D6FF}" type="sibTrans" cxnId="{2BE19A7E-44C2-4E55-B93A-339EEC1EEEAC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400" dirty="0" smtClean="0">
              <a:latin typeface="Calibri" pitchFamily="34" charset="0"/>
            </a:rPr>
            <a:t>Ogólny opis RPO i zasad  jego realizacji </a:t>
          </a:r>
          <a:endParaRPr lang="pl-PL" sz="1400" dirty="0">
            <a:latin typeface="Calibri" pitchFamily="34" charset="0"/>
          </a:endParaRPr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116564" custScaleY="114728" custLinFactNeighborX="-46154" custLinFactNeighborY="-2713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5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5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5" custScaleX="244535" custScaleY="34138" custLinFactNeighborX="3329" custLinFactNeighborY="-1243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5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5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5" custScaleX="243767" custScaleY="36824" custLinFactNeighborX="4097" custLinFactNeighborY="-669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2" presStyleCnt="5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5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2" presStyleCnt="5" custScaleX="245595" custScaleY="41749" custLinFactNeighborX="2269" custLinFactNeighborY="322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  <dgm:pt modelId="{CF4A6D1B-E90A-40B7-8E44-713D3F409C4B}" type="pres">
      <dgm:prSet presAssocID="{071D5FAB-0BB7-48FB-8487-16D0F4149E44}" presName="conn2-1" presStyleLbl="parChTrans1D2" presStyleIdx="3" presStyleCnt="5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3" presStyleCnt="5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</dgm:pt>
    <dgm:pt modelId="{F65BE2F9-793A-47FA-8556-C1D9715F1186}" type="pres">
      <dgm:prSet presAssocID="{7D9F6C38-1E9E-424D-9946-90020B94B635}" presName="LevelTwoTextNode" presStyleLbl="node2" presStyleIdx="3" presStyleCnt="5" custScaleX="247560" custScaleY="42718" custLinFactNeighborX="304" custLinFactNeighborY="821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</dgm:pt>
    <dgm:pt modelId="{733EE196-7814-4519-B00E-58AD253AF152}" type="pres">
      <dgm:prSet presAssocID="{A3CD25C7-8114-4096-9AB4-4648CF12F9C2}" presName="conn2-1" presStyleLbl="parChTrans1D2" presStyleIdx="4" presStyleCnt="5"/>
      <dgm:spPr/>
      <dgm:t>
        <a:bodyPr/>
        <a:lstStyle/>
        <a:p>
          <a:endParaRPr lang="pl-PL"/>
        </a:p>
      </dgm:t>
    </dgm:pt>
    <dgm:pt modelId="{5931DC12-76A3-4910-91CD-6C1387D95C8D}" type="pres">
      <dgm:prSet presAssocID="{A3CD25C7-8114-4096-9AB4-4648CF12F9C2}" presName="connTx" presStyleLbl="parChTrans1D2" presStyleIdx="4" presStyleCnt="5"/>
      <dgm:spPr/>
      <dgm:t>
        <a:bodyPr/>
        <a:lstStyle/>
        <a:p>
          <a:endParaRPr lang="pl-PL"/>
        </a:p>
      </dgm:t>
    </dgm:pt>
    <dgm:pt modelId="{40085540-DEE5-414A-98FF-79E401724BCE}" type="pres">
      <dgm:prSet presAssocID="{0723D9D1-043B-4E87-A1E4-7437AC9CAF6F}" presName="root2" presStyleCnt="0"/>
      <dgm:spPr/>
    </dgm:pt>
    <dgm:pt modelId="{800F4603-4DCE-408E-BC55-EE4C35BCA01C}" type="pres">
      <dgm:prSet presAssocID="{0723D9D1-043B-4E87-A1E4-7437AC9CAF6F}" presName="LevelTwoTextNode" presStyleLbl="node2" presStyleIdx="4" presStyleCnt="5" custScaleX="247137" custScaleY="34097" custLinFactNeighborX="727" custLinFactNeighborY="1909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84AF45C-F9D8-4D37-B1B3-B8549D8AAA7D}" type="pres">
      <dgm:prSet presAssocID="{0723D9D1-043B-4E87-A1E4-7437AC9CAF6F}" presName="level3hierChild" presStyleCnt="0"/>
      <dgm:spPr/>
    </dgm:pt>
  </dgm:ptLst>
  <dgm:cxnLst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28C2D50E-F30C-4AAA-97FB-72FBB3B4FE9D}" type="presOf" srcId="{5E338092-D916-4655-9AFC-71299DA6537C}" destId="{31AA540E-AC40-4F40-86F4-4D3286573D09}" srcOrd="0" destOrd="0" presId="urn:microsoft.com/office/officeart/2005/8/layout/hierarchy2"/>
    <dgm:cxn modelId="{1B5E31F1-7CC2-4770-B2C7-AE04B0B496A6}" type="presOf" srcId="{BA5B80D9-FC13-456A-A709-8B2F2415DC5B}" destId="{36778E4B-CC8F-4DC5-A886-827C34AB6D8E}" srcOrd="0" destOrd="0" presId="urn:microsoft.com/office/officeart/2005/8/layout/hierarchy2"/>
    <dgm:cxn modelId="{5AA1CB47-881F-405D-B1BA-26C015F0024A}" type="presOf" srcId="{6B278C9A-72AF-4556-B1AB-7FE4E5F9A951}" destId="{5FE2471B-45ED-4531-B6DB-3A04644C0349}" srcOrd="0" destOrd="0" presId="urn:microsoft.com/office/officeart/2005/8/layout/hierarchy2"/>
    <dgm:cxn modelId="{0E13A5DC-F9A1-45E5-A189-0208D1238CFD}" type="presOf" srcId="{30DB60BC-5373-475A-B1F0-F02EBD483084}" destId="{22AECD01-E7D2-4371-BE31-3A86AC42E55D}" srcOrd="1" destOrd="0" presId="urn:microsoft.com/office/officeart/2005/8/layout/hierarchy2"/>
    <dgm:cxn modelId="{4F36C31C-465A-4414-B952-EFE96FBC7B24}" type="presOf" srcId="{5E338092-D916-4655-9AFC-71299DA6537C}" destId="{E683E3CC-4CB2-4122-AE83-C2855E3F74D6}" srcOrd="1" destOrd="0" presId="urn:microsoft.com/office/officeart/2005/8/layout/hierarchy2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D2AAE80C-301F-402F-BA65-CAC694C71465}" srcId="{A963A804-EA04-44AC-BB65-FCC7F6C8A043}" destId="{7D9F6C38-1E9E-424D-9946-90020B94B635}" srcOrd="3" destOrd="0" parTransId="{071D5FAB-0BB7-48FB-8487-16D0F4149E44}" sibTransId="{892A8303-9C88-4783-BCA4-BEFDAE4AE8A8}"/>
    <dgm:cxn modelId="{61A4ECEB-CC3B-4F68-85F9-E3EA748F033B}" type="presOf" srcId="{0723D9D1-043B-4E87-A1E4-7437AC9CAF6F}" destId="{800F4603-4DCE-408E-BC55-EE4C35BCA01C}" srcOrd="0" destOrd="0" presId="urn:microsoft.com/office/officeart/2005/8/layout/hierarchy2"/>
    <dgm:cxn modelId="{85DB4FC5-0ADB-4948-867F-0F1A228ED36D}" type="presOf" srcId="{6B278C9A-72AF-4556-B1AB-7FE4E5F9A951}" destId="{A609D0A0-7A01-49F0-850B-57BC40CF1858}" srcOrd="1" destOrd="0" presId="urn:microsoft.com/office/officeart/2005/8/layout/hierarchy2"/>
    <dgm:cxn modelId="{D4F05E14-4DCD-48EB-B5D5-2E4BD7815C5C}" type="presOf" srcId="{A3CD25C7-8114-4096-9AB4-4648CF12F9C2}" destId="{5931DC12-76A3-4910-91CD-6C1387D95C8D}" srcOrd="1" destOrd="0" presId="urn:microsoft.com/office/officeart/2005/8/layout/hierarchy2"/>
    <dgm:cxn modelId="{926266EE-B6B3-42ED-836E-0A4C90ACE4D6}" type="presOf" srcId="{7D9F6C38-1E9E-424D-9946-90020B94B635}" destId="{F65BE2F9-793A-47FA-8556-C1D9715F1186}" srcOrd="0" destOrd="0" presId="urn:microsoft.com/office/officeart/2005/8/layout/hierarchy2"/>
    <dgm:cxn modelId="{F73CBDCA-625B-481D-A4F3-84E03F13C281}" type="presOf" srcId="{0BEC1A0A-70CA-4401-B028-4D0449FECD79}" destId="{60DAEB24-E927-43D5-A35D-FCF6764637E6}" srcOrd="0" destOrd="0" presId="urn:microsoft.com/office/officeart/2005/8/layout/hierarchy2"/>
    <dgm:cxn modelId="{2BE19A7E-44C2-4E55-B93A-339EEC1EEEAC}" srcId="{A963A804-EA04-44AC-BB65-FCC7F6C8A043}" destId="{0723D9D1-043B-4E87-A1E4-7437AC9CAF6F}" srcOrd="4" destOrd="0" parTransId="{A3CD25C7-8114-4096-9AB4-4648CF12F9C2}" sibTransId="{C9365CCE-EE12-4822-B82B-40E053C3D6FF}"/>
    <dgm:cxn modelId="{72FC1FDF-F259-412A-8F01-3A8AA7E51723}" type="presOf" srcId="{071D5FAB-0BB7-48FB-8487-16D0F4149E44}" destId="{CF4A6D1B-E90A-40B7-8E44-713D3F409C4B}" srcOrd="0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78B91937-4699-4011-8677-317C15B8FB5F}" type="presOf" srcId="{A963A804-EA04-44AC-BB65-FCC7F6C8A043}" destId="{754D2DFD-F1C6-4EC2-A2C1-C4045AEA141E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D92A8011-788D-4470-97C0-7CC59B1F5DDD}" type="presOf" srcId="{071D5FAB-0BB7-48FB-8487-16D0F4149E44}" destId="{02DD1BBC-CC3F-4DBE-98A7-7DF1822BFAC5}" srcOrd="1" destOrd="0" presId="urn:microsoft.com/office/officeart/2005/8/layout/hierarchy2"/>
    <dgm:cxn modelId="{31DD511C-6F7D-43FE-B967-CAC151C0FC0F}" type="presOf" srcId="{30DB60BC-5373-475A-B1F0-F02EBD483084}" destId="{F6EE6C72-8858-490F-810A-EEFF3DAB7E4A}" srcOrd="0" destOrd="0" presId="urn:microsoft.com/office/officeart/2005/8/layout/hierarchy2"/>
    <dgm:cxn modelId="{A80CD315-E713-477D-8571-954D3C4F19C4}" type="presOf" srcId="{4934E191-4E48-42BE-ADBD-586621D0272D}" destId="{BFB6A9BC-1BCD-4FE4-B90F-DDDC7B87C90E}" srcOrd="0" destOrd="0" presId="urn:microsoft.com/office/officeart/2005/8/layout/hierarchy2"/>
    <dgm:cxn modelId="{AA8AB217-82B1-4BC3-AFC9-BF262CBB0954}" type="presOf" srcId="{A3CD25C7-8114-4096-9AB4-4648CF12F9C2}" destId="{733EE196-7814-4519-B00E-58AD253AF152}" srcOrd="0" destOrd="0" presId="urn:microsoft.com/office/officeart/2005/8/layout/hierarchy2"/>
    <dgm:cxn modelId="{72315290-A810-4483-994A-9CFCC9B457C5}" type="presOf" srcId="{9E5700B2-CE5C-4322-A462-55ED8F8A2DC7}" destId="{09DD7597-F989-4463-99C0-7EFDA595F79D}" srcOrd="0" destOrd="0" presId="urn:microsoft.com/office/officeart/2005/8/layout/hierarchy2"/>
    <dgm:cxn modelId="{29DD342B-9E26-46BF-94D5-B2FD9ECBD892}" type="presParOf" srcId="{36778E4B-CC8F-4DC5-A886-827C34AB6D8E}" destId="{9AD1D863-59F2-481F-A578-D0567F675D61}" srcOrd="0" destOrd="0" presId="urn:microsoft.com/office/officeart/2005/8/layout/hierarchy2"/>
    <dgm:cxn modelId="{544216B4-5DE0-4552-8B88-C18E40032847}" type="presParOf" srcId="{9AD1D863-59F2-481F-A578-D0567F675D61}" destId="{754D2DFD-F1C6-4EC2-A2C1-C4045AEA141E}" srcOrd="0" destOrd="0" presId="urn:microsoft.com/office/officeart/2005/8/layout/hierarchy2"/>
    <dgm:cxn modelId="{8BF64816-C2B4-4A89-BA4D-01DE4D2CB26A}" type="presParOf" srcId="{9AD1D863-59F2-481F-A578-D0567F675D61}" destId="{9C1B1C4C-5032-452B-954E-556DCCB6E1E4}" srcOrd="1" destOrd="0" presId="urn:microsoft.com/office/officeart/2005/8/layout/hierarchy2"/>
    <dgm:cxn modelId="{2C8DE354-ADFE-4891-A120-685ED923D71C}" type="presParOf" srcId="{9C1B1C4C-5032-452B-954E-556DCCB6E1E4}" destId="{F6EE6C72-8858-490F-810A-EEFF3DAB7E4A}" srcOrd="0" destOrd="0" presId="urn:microsoft.com/office/officeart/2005/8/layout/hierarchy2"/>
    <dgm:cxn modelId="{8898FFC9-0BB9-4BFA-94D7-3C2C331B7681}" type="presParOf" srcId="{F6EE6C72-8858-490F-810A-EEFF3DAB7E4A}" destId="{22AECD01-E7D2-4371-BE31-3A86AC42E55D}" srcOrd="0" destOrd="0" presId="urn:microsoft.com/office/officeart/2005/8/layout/hierarchy2"/>
    <dgm:cxn modelId="{3EC48F51-AC91-4D4D-B0A7-A888158244EC}" type="presParOf" srcId="{9C1B1C4C-5032-452B-954E-556DCCB6E1E4}" destId="{B9DE2457-9B1D-4612-AAB6-F514C3F785F3}" srcOrd="1" destOrd="0" presId="urn:microsoft.com/office/officeart/2005/8/layout/hierarchy2"/>
    <dgm:cxn modelId="{6C87DAAF-DA77-409D-ACA7-F200C30FDA3F}" type="presParOf" srcId="{B9DE2457-9B1D-4612-AAB6-F514C3F785F3}" destId="{09DD7597-F989-4463-99C0-7EFDA595F79D}" srcOrd="0" destOrd="0" presId="urn:microsoft.com/office/officeart/2005/8/layout/hierarchy2"/>
    <dgm:cxn modelId="{210B4333-88CD-4272-AC44-27E8D9B6BF57}" type="presParOf" srcId="{B9DE2457-9B1D-4612-AAB6-F514C3F785F3}" destId="{EB9E8019-2EAD-48E4-983E-0AC43DDE884C}" srcOrd="1" destOrd="0" presId="urn:microsoft.com/office/officeart/2005/8/layout/hierarchy2"/>
    <dgm:cxn modelId="{C7C06192-E5B9-4764-BD05-2ACFBFDBAF33}" type="presParOf" srcId="{9C1B1C4C-5032-452B-954E-556DCCB6E1E4}" destId="{5FE2471B-45ED-4531-B6DB-3A04644C0349}" srcOrd="2" destOrd="0" presId="urn:microsoft.com/office/officeart/2005/8/layout/hierarchy2"/>
    <dgm:cxn modelId="{75C29EFF-6D2B-4AD8-B585-C87D52FC059E}" type="presParOf" srcId="{5FE2471B-45ED-4531-B6DB-3A04644C0349}" destId="{A609D0A0-7A01-49F0-850B-57BC40CF1858}" srcOrd="0" destOrd="0" presId="urn:microsoft.com/office/officeart/2005/8/layout/hierarchy2"/>
    <dgm:cxn modelId="{32CD5148-DA83-40D0-8111-E011086E985F}" type="presParOf" srcId="{9C1B1C4C-5032-452B-954E-556DCCB6E1E4}" destId="{87C71272-4C51-4616-871F-6A5BD7C19F18}" srcOrd="3" destOrd="0" presId="urn:microsoft.com/office/officeart/2005/8/layout/hierarchy2"/>
    <dgm:cxn modelId="{09914897-1B55-4E64-8F5F-D133C774F76B}" type="presParOf" srcId="{87C71272-4C51-4616-871F-6A5BD7C19F18}" destId="{60DAEB24-E927-43D5-A35D-FCF6764637E6}" srcOrd="0" destOrd="0" presId="urn:microsoft.com/office/officeart/2005/8/layout/hierarchy2"/>
    <dgm:cxn modelId="{E2093179-678C-427C-9143-DA2B0C3977A1}" type="presParOf" srcId="{87C71272-4C51-4616-871F-6A5BD7C19F18}" destId="{951095D0-9FD5-4C35-9537-7E01FF1B910B}" srcOrd="1" destOrd="0" presId="urn:microsoft.com/office/officeart/2005/8/layout/hierarchy2"/>
    <dgm:cxn modelId="{9B9B6391-9E7C-4CB9-AFE3-41A8795CED8E}" type="presParOf" srcId="{9C1B1C4C-5032-452B-954E-556DCCB6E1E4}" destId="{31AA540E-AC40-4F40-86F4-4D3286573D09}" srcOrd="4" destOrd="0" presId="urn:microsoft.com/office/officeart/2005/8/layout/hierarchy2"/>
    <dgm:cxn modelId="{57B38CD3-163F-4411-A649-D151C7BD6669}" type="presParOf" srcId="{31AA540E-AC40-4F40-86F4-4D3286573D09}" destId="{E683E3CC-4CB2-4122-AE83-C2855E3F74D6}" srcOrd="0" destOrd="0" presId="urn:microsoft.com/office/officeart/2005/8/layout/hierarchy2"/>
    <dgm:cxn modelId="{930AE012-BDDA-40D1-93C7-920BEE9C1E22}" type="presParOf" srcId="{9C1B1C4C-5032-452B-954E-556DCCB6E1E4}" destId="{F5791F98-1664-4FC3-BFD8-0B577D529647}" srcOrd="5" destOrd="0" presId="urn:microsoft.com/office/officeart/2005/8/layout/hierarchy2"/>
    <dgm:cxn modelId="{1C4180F1-DECE-405F-BB2F-A55C91292863}" type="presParOf" srcId="{F5791F98-1664-4FC3-BFD8-0B577D529647}" destId="{BFB6A9BC-1BCD-4FE4-B90F-DDDC7B87C90E}" srcOrd="0" destOrd="0" presId="urn:microsoft.com/office/officeart/2005/8/layout/hierarchy2"/>
    <dgm:cxn modelId="{F95096F3-B753-4ECD-B048-75DB4043EEAC}" type="presParOf" srcId="{F5791F98-1664-4FC3-BFD8-0B577D529647}" destId="{C15D1EBA-4823-4AEA-997B-99EE0CB43C6A}" srcOrd="1" destOrd="0" presId="urn:microsoft.com/office/officeart/2005/8/layout/hierarchy2"/>
    <dgm:cxn modelId="{1A72846F-D0A3-461A-9451-E5A912437568}" type="presParOf" srcId="{9C1B1C4C-5032-452B-954E-556DCCB6E1E4}" destId="{CF4A6D1B-E90A-40B7-8E44-713D3F409C4B}" srcOrd="6" destOrd="0" presId="urn:microsoft.com/office/officeart/2005/8/layout/hierarchy2"/>
    <dgm:cxn modelId="{2F54A594-DF12-4B8E-BBB4-8D448E2A05C0}" type="presParOf" srcId="{CF4A6D1B-E90A-40B7-8E44-713D3F409C4B}" destId="{02DD1BBC-CC3F-4DBE-98A7-7DF1822BFAC5}" srcOrd="0" destOrd="0" presId="urn:microsoft.com/office/officeart/2005/8/layout/hierarchy2"/>
    <dgm:cxn modelId="{4999862F-18B3-4500-AB9E-6D586E20549C}" type="presParOf" srcId="{9C1B1C4C-5032-452B-954E-556DCCB6E1E4}" destId="{82A00D57-0471-4F11-A78D-D9D24FF29C71}" srcOrd="7" destOrd="0" presId="urn:microsoft.com/office/officeart/2005/8/layout/hierarchy2"/>
    <dgm:cxn modelId="{90EEFEA1-D1F4-4693-9556-988419933018}" type="presParOf" srcId="{82A00D57-0471-4F11-A78D-D9D24FF29C71}" destId="{F65BE2F9-793A-47FA-8556-C1D9715F1186}" srcOrd="0" destOrd="0" presId="urn:microsoft.com/office/officeart/2005/8/layout/hierarchy2"/>
    <dgm:cxn modelId="{4D258963-C76F-4BC1-8292-174EBC8F2476}" type="presParOf" srcId="{82A00D57-0471-4F11-A78D-D9D24FF29C71}" destId="{9EFE55BB-D702-4A4C-9148-20F37F29DD8B}" srcOrd="1" destOrd="0" presId="urn:microsoft.com/office/officeart/2005/8/layout/hierarchy2"/>
    <dgm:cxn modelId="{F20D73D5-7BB4-4C7A-80A6-19F6874D5F72}" type="presParOf" srcId="{9C1B1C4C-5032-452B-954E-556DCCB6E1E4}" destId="{733EE196-7814-4519-B00E-58AD253AF152}" srcOrd="8" destOrd="0" presId="urn:microsoft.com/office/officeart/2005/8/layout/hierarchy2"/>
    <dgm:cxn modelId="{D2340099-1866-41EC-84CC-293B8522654A}" type="presParOf" srcId="{733EE196-7814-4519-B00E-58AD253AF152}" destId="{5931DC12-76A3-4910-91CD-6C1387D95C8D}" srcOrd="0" destOrd="0" presId="urn:microsoft.com/office/officeart/2005/8/layout/hierarchy2"/>
    <dgm:cxn modelId="{C84572A1-5F2F-4747-BE0D-DE8817B62830}" type="presParOf" srcId="{9C1B1C4C-5032-452B-954E-556DCCB6E1E4}" destId="{40085540-DEE5-414A-98FF-79E401724BCE}" srcOrd="9" destOrd="0" presId="urn:microsoft.com/office/officeart/2005/8/layout/hierarchy2"/>
    <dgm:cxn modelId="{F0FD0903-0CB7-4E9F-A9DA-05CECF0062C5}" type="presParOf" srcId="{40085540-DEE5-414A-98FF-79E401724BCE}" destId="{800F4603-4DCE-408E-BC55-EE4C35BCA01C}" srcOrd="0" destOrd="0" presId="urn:microsoft.com/office/officeart/2005/8/layout/hierarchy2"/>
    <dgm:cxn modelId="{B7976F0C-C135-43C6-9769-F87B9B998489}" type="presParOf" srcId="{40085540-DEE5-414A-98FF-79E401724BCE}" destId="{F84AF45C-F9D8-4D37-B1B3-B8549D8AAA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1345240"/>
          <a:ext cx="2447144" cy="120429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200" b="1" kern="1200" dirty="0" smtClean="0">
              <a:latin typeface="Calibri" pitchFamily="34" charset="0"/>
            </a:rPr>
            <a:t>Struktura</a:t>
          </a:r>
          <a:r>
            <a:rPr lang="pl-PL" sz="3200" b="1" kern="1200" baseline="0" dirty="0" smtClean="0">
              <a:latin typeface="Calibri" pitchFamily="34" charset="0"/>
            </a:rPr>
            <a:t> SZOOP</a:t>
          </a:r>
          <a:endParaRPr lang="pl-PL" sz="3200" b="1" kern="1200" dirty="0">
            <a:latin typeface="Calibri" pitchFamily="34" charset="0"/>
          </a:endParaRPr>
        </a:p>
      </dsp:txBody>
      <dsp:txXfrm>
        <a:off x="35273" y="1380513"/>
        <a:ext cx="2376598" cy="1133753"/>
      </dsp:txXfrm>
    </dsp:sp>
    <dsp:sp modelId="{F6EE6C72-8858-490F-810A-EEFF3DAB7E4A}">
      <dsp:nvSpPr>
        <dsp:cNvPr id="0" name=""/>
        <dsp:cNvSpPr/>
      </dsp:nvSpPr>
      <dsp:spPr>
        <a:xfrm rot="18790853">
          <a:off x="2235844" y="1438166"/>
          <a:ext cx="1338632" cy="42321"/>
        </a:xfrm>
        <a:custGeom>
          <a:avLst/>
          <a:gdLst/>
          <a:ahLst/>
          <a:cxnLst/>
          <a:rect l="0" t="0" r="0" b="0"/>
          <a:pathLst>
            <a:path>
              <a:moveTo>
                <a:pt x="0" y="21160"/>
              </a:moveTo>
              <a:lnTo>
                <a:pt x="1338632" y="21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>
        <a:off x="2871694" y="1425861"/>
        <a:ext cx="66931" cy="66931"/>
      </dsp:txXfrm>
    </dsp:sp>
    <dsp:sp modelId="{09DD7597-F989-4463-99C0-7EFDA595F79D}">
      <dsp:nvSpPr>
        <dsp:cNvPr id="0" name=""/>
        <dsp:cNvSpPr/>
      </dsp:nvSpPr>
      <dsp:spPr>
        <a:xfrm>
          <a:off x="3363176" y="792091"/>
          <a:ext cx="5133767" cy="35834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>
              <a:latin typeface="Calibri" pitchFamily="34" charset="0"/>
            </a:rPr>
            <a:t>Ogólny opis RPO i zasad  jego realizacji </a:t>
          </a:r>
          <a:endParaRPr lang="pl-PL" sz="1400" kern="1200" dirty="0">
            <a:latin typeface="Calibri" pitchFamily="34" charset="0"/>
          </a:endParaRPr>
        </a:p>
      </dsp:txBody>
      <dsp:txXfrm>
        <a:off x="3373672" y="802587"/>
        <a:ext cx="5112775" cy="337354"/>
      </dsp:txXfrm>
    </dsp:sp>
    <dsp:sp modelId="{5FE2471B-45ED-4531-B6DB-3A04644C0349}">
      <dsp:nvSpPr>
        <dsp:cNvPr id="0" name=""/>
        <dsp:cNvSpPr/>
      </dsp:nvSpPr>
      <dsp:spPr>
        <a:xfrm rot="20250463">
          <a:off x="2408771" y="1733247"/>
          <a:ext cx="1008900" cy="42321"/>
        </a:xfrm>
        <a:custGeom>
          <a:avLst/>
          <a:gdLst/>
          <a:ahLst/>
          <a:cxnLst/>
          <a:rect l="0" t="0" r="0" b="0"/>
          <a:pathLst>
            <a:path>
              <a:moveTo>
                <a:pt x="0" y="21160"/>
              </a:moveTo>
              <a:lnTo>
                <a:pt x="1008900" y="21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>
        <a:off x="2887999" y="1729186"/>
        <a:ext cx="50445" cy="50445"/>
      </dsp:txXfrm>
    </dsp:sp>
    <dsp:sp modelId="{60DAEB24-E927-43D5-A35D-FCF6764637E6}">
      <dsp:nvSpPr>
        <dsp:cNvPr id="0" name=""/>
        <dsp:cNvSpPr/>
      </dsp:nvSpPr>
      <dsp:spPr>
        <a:xfrm>
          <a:off x="3379299" y="1368155"/>
          <a:ext cx="5117644" cy="38654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>
              <a:solidFill>
                <a:schemeClr val="tx1"/>
              </a:solidFill>
            </a:rPr>
            <a:t>Szczegółowy opis osi priorytetowych i poszczególnych działań</a:t>
          </a:r>
          <a:endParaRPr lang="pl-PL" sz="1400" kern="1200" dirty="0">
            <a:solidFill>
              <a:schemeClr val="tx1"/>
            </a:solidFill>
          </a:endParaRPr>
        </a:p>
      </dsp:txBody>
      <dsp:txXfrm>
        <a:off x="3390620" y="1379476"/>
        <a:ext cx="5095002" cy="363899"/>
      </dsp:txXfrm>
    </dsp:sp>
    <dsp:sp modelId="{31AA540E-AC40-4F40-86F4-4D3286573D09}">
      <dsp:nvSpPr>
        <dsp:cNvPr id="0" name=""/>
        <dsp:cNvSpPr/>
      </dsp:nvSpPr>
      <dsp:spPr>
        <a:xfrm rot="1071443">
          <a:off x="2424524" y="2070204"/>
          <a:ext cx="939017" cy="42321"/>
        </a:xfrm>
        <a:custGeom>
          <a:avLst/>
          <a:gdLst/>
          <a:ahLst/>
          <a:cxnLst/>
          <a:rect l="0" t="0" r="0" b="0"/>
          <a:pathLst>
            <a:path>
              <a:moveTo>
                <a:pt x="0" y="21160"/>
              </a:moveTo>
              <a:lnTo>
                <a:pt x="939017" y="21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>
        <a:off x="2870558" y="2067889"/>
        <a:ext cx="46950" cy="46950"/>
      </dsp:txXfrm>
    </dsp:sp>
    <dsp:sp modelId="{BFB6A9BC-1BCD-4FE4-B90F-DDDC7B87C90E}">
      <dsp:nvSpPr>
        <dsp:cNvPr id="0" name=""/>
        <dsp:cNvSpPr/>
      </dsp:nvSpPr>
      <dsp:spPr>
        <a:xfrm>
          <a:off x="3340922" y="2016219"/>
          <a:ext cx="5156021" cy="43823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Indykatywny plan finansowy, czyli konkretne kwoty, które przypisane są poszczególnym osiom </a:t>
          </a:r>
          <a:endParaRPr lang="pl-PL" sz="1400" kern="1200" dirty="0"/>
        </a:p>
      </dsp:txBody>
      <dsp:txXfrm>
        <a:off x="3353758" y="2029055"/>
        <a:ext cx="5130349" cy="412567"/>
      </dsp:txXfrm>
    </dsp:sp>
    <dsp:sp modelId="{CF4A6D1B-E90A-40B7-8E44-713D3F409C4B}">
      <dsp:nvSpPr>
        <dsp:cNvPr id="0" name=""/>
        <dsp:cNvSpPr/>
      </dsp:nvSpPr>
      <dsp:spPr>
        <a:xfrm rot="2869646">
          <a:off x="2238488" y="2396784"/>
          <a:ext cx="1269835" cy="42321"/>
        </a:xfrm>
        <a:custGeom>
          <a:avLst/>
          <a:gdLst/>
          <a:ahLst/>
          <a:cxnLst/>
          <a:rect l="0" t="0" r="0" b="0"/>
          <a:pathLst>
            <a:path>
              <a:moveTo>
                <a:pt x="0" y="21160"/>
              </a:moveTo>
              <a:lnTo>
                <a:pt x="1269835" y="21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>
        <a:off x="2841660" y="2386199"/>
        <a:ext cx="63491" cy="63491"/>
      </dsp:txXfrm>
    </dsp:sp>
    <dsp:sp modelId="{F65BE2F9-793A-47FA-8556-C1D9715F1186}">
      <dsp:nvSpPr>
        <dsp:cNvPr id="0" name=""/>
        <dsp:cNvSpPr/>
      </dsp:nvSpPr>
      <dsp:spPr>
        <a:xfrm>
          <a:off x="3299669" y="2664294"/>
          <a:ext cx="5197274" cy="44841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Wymiar terytorialny prowadzonej interwencji – kwestie związane z </a:t>
          </a:r>
          <a:br>
            <a:rPr lang="pl-PL" sz="1400" kern="1200" dirty="0" smtClean="0"/>
          </a:br>
          <a:r>
            <a:rPr lang="pl-PL" sz="1400" kern="1200" dirty="0" smtClean="0"/>
            <a:t>ZIT-</a:t>
          </a:r>
          <a:r>
            <a:rPr lang="pl-PL" sz="1400" kern="1200" dirty="0" err="1" smtClean="0"/>
            <a:t>ami</a:t>
          </a:r>
          <a:r>
            <a:rPr lang="pl-PL" sz="1400" kern="1200" dirty="0" smtClean="0"/>
            <a:t> , rewitalizacją i obszarami wiejskimi</a:t>
          </a:r>
          <a:endParaRPr lang="pl-PL" sz="1400" kern="1200" dirty="0"/>
        </a:p>
      </dsp:txBody>
      <dsp:txXfrm>
        <a:off x="3312802" y="2677427"/>
        <a:ext cx="5171008" cy="422144"/>
      </dsp:txXfrm>
    </dsp:sp>
    <dsp:sp modelId="{733EE196-7814-4519-B00E-58AD253AF152}">
      <dsp:nvSpPr>
        <dsp:cNvPr id="0" name=""/>
        <dsp:cNvSpPr/>
      </dsp:nvSpPr>
      <dsp:spPr>
        <a:xfrm rot="3716367">
          <a:off x="1962246" y="2734202"/>
          <a:ext cx="1831200" cy="42321"/>
        </a:xfrm>
        <a:custGeom>
          <a:avLst/>
          <a:gdLst/>
          <a:ahLst/>
          <a:cxnLst/>
          <a:rect l="0" t="0" r="0" b="0"/>
          <a:pathLst>
            <a:path>
              <a:moveTo>
                <a:pt x="0" y="21160"/>
              </a:moveTo>
              <a:lnTo>
                <a:pt x="1831200" y="21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700" kern="1200"/>
        </a:p>
      </dsp:txBody>
      <dsp:txXfrm>
        <a:off x="2832067" y="2709583"/>
        <a:ext cx="91560" cy="91560"/>
      </dsp:txXfrm>
    </dsp:sp>
    <dsp:sp modelId="{800F4603-4DCE-408E-BC55-EE4C35BCA01C}">
      <dsp:nvSpPr>
        <dsp:cNvPr id="0" name=""/>
        <dsp:cNvSpPr/>
      </dsp:nvSpPr>
      <dsp:spPr>
        <a:xfrm>
          <a:off x="3308549" y="3384377"/>
          <a:ext cx="5188394" cy="35791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Wykaz niezbędnych dokumentów towarzyszących realizacji programu</a:t>
          </a:r>
          <a:endParaRPr lang="pl-PL" sz="1400" kern="1200" dirty="0"/>
        </a:p>
      </dsp:txBody>
      <dsp:txXfrm>
        <a:off x="3319032" y="3394860"/>
        <a:ext cx="5167428" cy="336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74306-B18F-4CDF-ADDC-D7D43FAA91D0}" type="datetimeFigureOut">
              <a:rPr lang="pl-PL" smtClean="0"/>
              <a:t>2015-05-22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29C89-868C-43BC-9842-1C53E4A318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952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C047D7E-E1AE-44CA-8AD9-818990EB5967}" type="datetimeFigureOut">
              <a:rPr lang="pl-PL" smtClean="0"/>
              <a:pPr/>
              <a:t>2015-05-22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90112FF2-7DDC-4FF6-BF41-F57EA27FE15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55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08">
              <a:defRPr/>
            </a:pPr>
            <a:r>
              <a:rPr lang="pl-PL" dirty="0" smtClean="0"/>
              <a:t>Czwarta oś priorytetowa zawiera 5 priorytetów inwestycyjnych. Jest piątą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17"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10 osi priorytetowej.</a:t>
            </a:r>
            <a:endParaRPr lang="pl-PL" dirty="0" smtClean="0"/>
          </a:p>
          <a:p>
            <a:pPr defTabSz="914217"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B3E3-6AD8-4967-8486-F94580A11031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270D-8DDA-4427-B7AE-DA4FCC6A9DB4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F6D-41D6-42EB-A407-A1C60CC521D0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B79C1-6DDA-4845-8A1B-E8A91694EA64}" type="datetime1">
              <a:rPr lang="pl-PL" smtClean="0"/>
              <a:t>2015-05-22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A8BE-A298-4981-B4CA-F1937424D4A6}" type="datetime1">
              <a:rPr lang="pl-PL" smtClean="0"/>
              <a:t>2015-05-22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C73C-C536-4C11-81F8-D6BC14ADB065}" type="datetime1">
              <a:rPr lang="pl-PL" smtClean="0"/>
              <a:t>2015-05-22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CD23-4937-4277-80F8-03F120DD59B2}" type="datetime1">
              <a:rPr lang="pl-PL" smtClean="0"/>
              <a:t>2015-05-22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2B6C-256A-4E44-A7C8-952647558B99}" type="datetime1">
              <a:rPr lang="pl-PL" smtClean="0"/>
              <a:t>2015-05-22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A8BB-0DB3-4FB1-8D76-5B1C2D389399}" type="datetime1">
              <a:rPr lang="pl-PL" smtClean="0"/>
              <a:t>2015-05-22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248ED-8DBA-41CA-9DCB-183683ED249F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AE633-9520-4122-B96B-F17D4AF5D984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911A-4928-45C5-B770-F6315CD6F383}" type="datetime1">
              <a:rPr lang="pl-PL" smtClean="0"/>
              <a:t>2015-05-22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95536" y="1556792"/>
            <a:ext cx="84168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Szczegółowy Opis Osi Priorytetowych </a:t>
            </a:r>
          </a:p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Regionalnego Programu Operacyjnego Województwa Dolnośląskiego 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2014-2020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547936" y="4489956"/>
            <a:ext cx="84168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AKTUALNY STAN PRAC </a:t>
            </a:r>
            <a:endParaRPr lang="pl-P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980728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prstClr val="white"/>
                </a:solidFill>
              </a:rPr>
              <a:t> SZOOP </a:t>
            </a:r>
            <a:r>
              <a:rPr lang="pl-PL" sz="2800" b="1" dirty="0" smtClean="0">
                <a:solidFill>
                  <a:prstClr val="white"/>
                </a:solidFill>
                <a:latin typeface="Calibri" pitchFamily="34" charset="0"/>
              </a:rPr>
              <a:t>RPO WD 2014-2020 </a:t>
            </a:r>
          </a:p>
        </p:txBody>
      </p:sp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29663" y="1508006"/>
            <a:ext cx="87129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54238" indent="-2154238">
              <a:tabLst>
                <a:tab pos="2154238" algn="l"/>
              </a:tabLst>
            </a:pPr>
            <a:r>
              <a:rPr lang="pl-PL" b="1" dirty="0"/>
              <a:t>18 grudnia 2014 r. </a:t>
            </a:r>
            <a:r>
              <a:rPr lang="pl-PL" b="1" dirty="0" smtClean="0"/>
              <a:t> </a:t>
            </a:r>
            <a:r>
              <a:rPr lang="pl-PL" dirty="0" smtClean="0"/>
              <a:t>	Regionalny </a:t>
            </a:r>
            <a:r>
              <a:rPr lang="pl-PL" dirty="0"/>
              <a:t>Program Operacyjny Województwa Dolnośląskiego na lata </a:t>
            </a:r>
            <a:r>
              <a:rPr lang="pl-PL" dirty="0" smtClean="0"/>
              <a:t>2014-2020 został przyjęty</a:t>
            </a:r>
          </a:p>
          <a:p>
            <a:pPr marL="2154238" indent="-2154238">
              <a:tabLst>
                <a:tab pos="2154238" algn="l"/>
              </a:tabLst>
            </a:pPr>
            <a:endParaRPr lang="pl-PL" dirty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4 marca 2015 r</a:t>
            </a:r>
            <a:r>
              <a:rPr lang="pl-PL" dirty="0" smtClean="0"/>
              <a:t>.   	Zarząd Województwa Dolnośląskiego przyjął pierwszy projekt Szczegółowego Opisu Osi Priorytetowych (SZOOP) RPO WD 2014-2020</a:t>
            </a:r>
          </a:p>
          <a:p>
            <a:pPr marL="2154238" indent="-2154238">
              <a:tabLst>
                <a:tab pos="2154238" algn="l"/>
              </a:tabLst>
            </a:pPr>
            <a:endParaRPr lang="pl-PL" dirty="0" smtClean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9 - 24 marca 2015 r. 	</a:t>
            </a:r>
            <a:r>
              <a:rPr lang="pl-PL" dirty="0" smtClean="0"/>
              <a:t>konsultacje społeczne SZOOP </a:t>
            </a:r>
          </a:p>
          <a:p>
            <a:pPr marL="2154238" indent="-2154238">
              <a:tabLst>
                <a:tab pos="2154238" algn="l"/>
              </a:tabLst>
            </a:pPr>
            <a:endParaRPr lang="pl-PL" b="1" dirty="0" smtClean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16 - 18 marca  2015 r. 	</a:t>
            </a:r>
            <a:r>
              <a:rPr lang="pl-PL" dirty="0" smtClean="0"/>
              <a:t>w ramach konsultacji społecznych - spotkania informacyjne dla  przedstawicieli  </a:t>
            </a:r>
            <a:r>
              <a:rPr lang="pl-PL" dirty="0" err="1" smtClean="0"/>
              <a:t>jst</a:t>
            </a:r>
            <a:r>
              <a:rPr lang="pl-PL" dirty="0" smtClean="0"/>
              <a:t>, partnerów społecznych, gospodarczych</a:t>
            </a:r>
          </a:p>
          <a:p>
            <a:pPr marL="2154238" indent="-2154238">
              <a:tabLst>
                <a:tab pos="2154238" algn="l"/>
              </a:tabLst>
            </a:pPr>
            <a:endParaRPr lang="pl-PL" dirty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Kwiecień 2015 r</a:t>
            </a:r>
            <a:r>
              <a:rPr lang="pl-PL" dirty="0" smtClean="0"/>
              <a:t>. 	przewidywany termin, w którym IZ odniesie się do zgłoszonych uwag </a:t>
            </a:r>
          </a:p>
          <a:p>
            <a:pPr marL="2154238" indent="-2154238">
              <a:tabLst>
                <a:tab pos="2154238" algn="l"/>
              </a:tabLst>
            </a:pPr>
            <a:endParaRPr lang="pl-PL" dirty="0" smtClean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Czerwiec 2015 </a:t>
            </a:r>
            <a:r>
              <a:rPr lang="pl-PL" b="1" dirty="0" smtClean="0"/>
              <a:t>r</a:t>
            </a:r>
            <a:r>
              <a:rPr lang="pl-PL" dirty="0" smtClean="0"/>
              <a:t>. 	przewidywany termin przyjęcia drugiego projektu SZOOP</a:t>
            </a:r>
          </a:p>
          <a:p>
            <a:pPr marL="2154238" indent="-2154238">
              <a:tabLst>
                <a:tab pos="2154238" algn="l"/>
              </a:tabLst>
            </a:pPr>
            <a:endParaRPr lang="pl-PL" dirty="0"/>
          </a:p>
          <a:p>
            <a:pPr marL="2154238" indent="-2154238">
              <a:tabLst>
                <a:tab pos="2154238" algn="l"/>
              </a:tabLst>
            </a:pPr>
            <a:r>
              <a:rPr lang="pl-PL" b="1" dirty="0" smtClean="0"/>
              <a:t>III </a:t>
            </a:r>
            <a:r>
              <a:rPr lang="pl-PL" b="1" dirty="0" smtClean="0"/>
              <a:t>kwartał 2015 r. 	</a:t>
            </a:r>
            <a:r>
              <a:rPr lang="pl-PL" dirty="0" smtClean="0"/>
              <a:t>uruchomienie pierwszych konkursów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4788024" y="44624"/>
            <a:ext cx="4355976" cy="7200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6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6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26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601712794"/>
              </p:ext>
            </p:extLst>
          </p:nvPr>
        </p:nvGraphicFramePr>
        <p:xfrm>
          <a:off x="395536" y="1484784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4788024" y="44624"/>
            <a:ext cx="4355976" cy="7200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6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6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9574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1052736"/>
            <a:ext cx="8064896" cy="1375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79512" y="620688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1520" y="1052736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Uwagi od </a:t>
            </a:r>
            <a:r>
              <a:rPr lang="pl-PL" sz="2400" b="1" dirty="0" smtClean="0"/>
              <a:t>organizacji pozarządowych </a:t>
            </a:r>
          </a:p>
          <a:p>
            <a:pPr algn="ctr"/>
            <a:r>
              <a:rPr lang="pl-PL" b="1" dirty="0" smtClean="0"/>
              <a:t>zgłoszone</a:t>
            </a:r>
            <a:r>
              <a:rPr lang="pl-PL" sz="2400" b="1" dirty="0" smtClean="0"/>
              <a:t> </a:t>
            </a:r>
            <a:r>
              <a:rPr lang="pl-PL" b="1" dirty="0" smtClean="0"/>
              <a:t>w </a:t>
            </a:r>
            <a:r>
              <a:rPr lang="pl-PL" b="1" dirty="0" smtClean="0"/>
              <a:t>ramach </a:t>
            </a:r>
            <a:r>
              <a:rPr lang="pl-PL" b="1" dirty="0" smtClean="0"/>
              <a:t>konsultacji SZOOP RPO WD 2014-2020</a:t>
            </a:r>
            <a:endParaRPr lang="pl-PL" b="1" dirty="0" smtClean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788024" y="44624"/>
            <a:ext cx="4355976" cy="7200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6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6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20" y="2193245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l-PL" b="1" dirty="0" smtClean="0"/>
              <a:t>Dodanie nowego beneficjenta - </a:t>
            </a:r>
            <a:r>
              <a:rPr lang="pl-PL" dirty="0" smtClean="0"/>
              <a:t>katalog beneficjentów został określony w przyjętym przez KE i ZWD RPO WD 2014-2020.</a:t>
            </a:r>
          </a:p>
          <a:p>
            <a:pPr>
              <a:spcAft>
                <a:spcPts val="1200"/>
              </a:spcAft>
            </a:pPr>
            <a:r>
              <a:rPr lang="pl-PL" b="1" dirty="0" smtClean="0"/>
              <a:t>Zmiany typów projektów </a:t>
            </a:r>
            <a:r>
              <a:rPr lang="pl-PL" dirty="0" smtClean="0"/>
              <a:t>– katalog typów projektów wynika z kierunków wsparcia określonych w RPO</a:t>
            </a:r>
            <a:r>
              <a:rPr lang="pl-PL" dirty="0"/>
              <a:t> WD </a:t>
            </a:r>
            <a:r>
              <a:rPr lang="pl-PL" dirty="0" smtClean="0"/>
              <a:t>2014-2020.  W niektórych przypadkach możliwe rozszerzenie o ile jest to zgodne z RPO, np. działanie 3.1 – mikroinstalacje OZE.</a:t>
            </a:r>
          </a:p>
          <a:p>
            <a:pPr>
              <a:spcAft>
                <a:spcPts val="1200"/>
              </a:spcAft>
            </a:pPr>
            <a:r>
              <a:rPr lang="pl-PL" b="1" dirty="0" smtClean="0"/>
              <a:t>Zmiana wskaźników </a:t>
            </a:r>
            <a:r>
              <a:rPr lang="pl-PL" dirty="0" smtClean="0"/>
              <a:t>– wymienione w SZOOP wskaźniki zostały ustalone przez </a:t>
            </a:r>
            <a:r>
              <a:rPr lang="pl-PL" dirty="0"/>
              <a:t>KE</a:t>
            </a:r>
            <a:endParaRPr lang="pl-PL" dirty="0" smtClean="0"/>
          </a:p>
          <a:p>
            <a:pPr>
              <a:spcAft>
                <a:spcPts val="1200"/>
              </a:spcAft>
            </a:pPr>
            <a:r>
              <a:rPr lang="pl-PL" b="1" dirty="0" smtClean="0"/>
              <a:t>Definicje</a:t>
            </a:r>
            <a:r>
              <a:rPr lang="pl-PL" dirty="0" smtClean="0"/>
              <a:t> – uzupełnienie definicji w ramach drugiej wersji SZOOP, w zakresie m.in. biopaliwa II </a:t>
            </a:r>
            <a:r>
              <a:rPr lang="pl-PL" dirty="0"/>
              <a:t>i III </a:t>
            </a:r>
            <a:r>
              <a:rPr lang="pl-PL" dirty="0" smtClean="0"/>
              <a:t>generacji, </a:t>
            </a:r>
            <a:r>
              <a:rPr lang="pl-PL" dirty="0"/>
              <a:t>oszczędność </a:t>
            </a:r>
            <a:r>
              <a:rPr lang="pl-PL" dirty="0" smtClean="0"/>
              <a:t>energii, </a:t>
            </a:r>
            <a:r>
              <a:rPr lang="pl-PL" dirty="0"/>
              <a:t>Głęboka kompleksowa modernizacja </a:t>
            </a:r>
            <a:r>
              <a:rPr lang="pl-PL" dirty="0" smtClean="0"/>
              <a:t>energetyczna, </a:t>
            </a:r>
            <a:r>
              <a:rPr lang="pl-PL" dirty="0"/>
              <a:t>Umowa o poprawę efektywności energetycznej – dla projektów realizowanych poprzez ESCO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68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586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Elementarn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293</Words>
  <Application>Microsoft Office PowerPoint</Application>
  <PresentationFormat>Pokaz na ekranie (4:3)</PresentationFormat>
  <Paragraphs>85</Paragraphs>
  <Slides>5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Regionalny Program Operacyjny Województwa Dolnośląskiego 2014-2020</dc:title>
  <dc:creator>Your User Name</dc:creator>
  <cp:lastModifiedBy>Agata Kopeć</cp:lastModifiedBy>
  <cp:revision>402</cp:revision>
  <cp:lastPrinted>2015-05-22T11:53:40Z</cp:lastPrinted>
  <dcterms:created xsi:type="dcterms:W3CDTF">2014-09-19T07:49:10Z</dcterms:created>
  <dcterms:modified xsi:type="dcterms:W3CDTF">2015-05-22T11:58:43Z</dcterms:modified>
</cp:coreProperties>
</file>